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Source Code Pro"/>
      <p:regular r:id="rId12"/>
      <p:bold r:id="rId13"/>
      <p:italic r:id="rId14"/>
      <p:boldItalic r:id="rId15"/>
    </p:embeddedFont>
    <p:embeddedFont>
      <p:font typeface="Oswald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SourceCodePro-bold.fntdata"/><Relationship Id="rId12" Type="http://schemas.openxmlformats.org/officeDocument/2006/relationships/font" Target="fonts/SourceCodePr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boldItalic.fntdata"/><Relationship Id="rId14" Type="http://schemas.openxmlformats.org/officeDocument/2006/relationships/font" Target="fonts/SourceCodePro-italic.fntdata"/><Relationship Id="rId17" Type="http://schemas.openxmlformats.org/officeDocument/2006/relationships/font" Target="fonts/Oswald-bold.fntdata"/><Relationship Id="rId16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1fce0402d2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1fce0402d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1fce0402d2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1fce0402d2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1fce0402d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1fce0402d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1fce0402d2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1fce0402d2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f9a2f7f1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f9a2f7f1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rgbClr val="F4CC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forbes.com/advisor/student-loans/best-scholarship-websites/" TargetMode="External"/><Relationship Id="rId10" Type="http://schemas.openxmlformats.org/officeDocument/2006/relationships/hyperlink" Target="https://docs.google.com/document/d/1jD2_nzbnMFfqfawad6HSvaZXdGIHTIQ92Czw0b7JVBg/edit?usp=sharing" TargetMode="External"/><Relationship Id="rId13" Type="http://schemas.openxmlformats.org/officeDocument/2006/relationships/hyperlink" Target="https://foundation.templejc.edu/scholarships/scholarship-essay-tips/" TargetMode="External"/><Relationship Id="rId12" Type="http://schemas.openxmlformats.org/officeDocument/2006/relationships/hyperlink" Target="https://www.forbes.com/advisor/student-loans/best-scholarship-websites/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spreadsheets/d/1YqGaFFUcto4b1A3oT6TeYaPJqft66SItkQZ-IN3z1X0/edit?usp=sharing" TargetMode="External"/><Relationship Id="rId4" Type="http://schemas.openxmlformats.org/officeDocument/2006/relationships/hyperlink" Target="https://docs.google.com/document/d/1eGsEGE6cVW4SUzFftR61lhvqVMPNFtlNE0pJwGx029w/edit?usp=sharing" TargetMode="External"/><Relationship Id="rId9" Type="http://schemas.openxmlformats.org/officeDocument/2006/relationships/hyperlink" Target="https://docs.google.com/presentation/d/1rxKQmTdxqwFHRibO-v_xoIcItYxF-2HYXEl11DJDZ-c/edit?usp=sharing" TargetMode="External"/><Relationship Id="rId14" Type="http://schemas.openxmlformats.org/officeDocument/2006/relationships/image" Target="../media/image2.jpg"/><Relationship Id="rId5" Type="http://schemas.openxmlformats.org/officeDocument/2006/relationships/hyperlink" Target="https://studentaid.gov/h/apply-for-aid/fafsa" TargetMode="External"/><Relationship Id="rId6" Type="http://schemas.openxmlformats.org/officeDocument/2006/relationships/hyperlink" Target="https://wisc.academicworks.com/" TargetMode="External"/><Relationship Id="rId7" Type="http://schemas.openxmlformats.org/officeDocument/2006/relationships/hyperlink" Target="https://madisoncollege.edu/paying-for-college/financial-aid/scholarships" TargetMode="External"/><Relationship Id="rId8" Type="http://schemas.openxmlformats.org/officeDocument/2006/relationships/hyperlink" Target="https://www.edgewood.edu/admissions/tuition-and-financial-aid/freshman-scholarships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selmore@madison.k12.wi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Scholarship Tips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a High School Counselor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Things to do Before Senior Year</a:t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8323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4671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Get Good Grades and take Challenging classes. Aim for 3.0 GPA or higher</a:t>
            </a:r>
            <a:endParaRPr sz="2400"/>
          </a:p>
          <a:p>
            <a:pPr indent="-34671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Join College Prep Programs like: AVID/TOPS, Upward Bound, PEOPLE, ITA, Mann and Sanchez Scholars</a:t>
            </a:r>
            <a:endParaRPr sz="2400"/>
          </a:p>
          <a:p>
            <a:pPr indent="-34671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Take the PSAT and ACT</a:t>
            </a:r>
            <a:endParaRPr sz="2400"/>
          </a:p>
          <a:p>
            <a:pPr indent="-34671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Get involved in clubs, sports, volunteering, jobs/internships, summer pre-college experiences.</a:t>
            </a:r>
            <a:endParaRPr sz="2400"/>
          </a:p>
          <a:p>
            <a:pPr indent="-34671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Get to know teachers and staff</a:t>
            </a:r>
            <a:endParaRPr sz="2400"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675846" y="213675"/>
            <a:ext cx="906825" cy="132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to look for Scholarships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468825"/>
            <a:ext cx="59970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-3581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Colleges Scholarship Webpages</a:t>
            </a:r>
            <a:endParaRPr sz="2400"/>
          </a:p>
          <a:p>
            <a:pPr indent="-3581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High School/District Scholarship Web pages</a:t>
            </a:r>
            <a:endParaRPr sz="2400"/>
          </a:p>
          <a:p>
            <a:pPr indent="-3581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Students’ and Parents’ employers</a:t>
            </a:r>
            <a:endParaRPr sz="2400"/>
          </a:p>
          <a:p>
            <a:pPr indent="-35814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 sz="2400"/>
              <a:t>National Scholarship Search Engines</a:t>
            </a:r>
            <a:endParaRPr sz="2400"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9875" y="372500"/>
            <a:ext cx="2712425" cy="180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Apply for </a:t>
            </a:r>
            <a:r>
              <a:rPr lang="en"/>
              <a:t>Scholarships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Complete the </a:t>
            </a:r>
            <a:r>
              <a:rPr b="1" lang="en"/>
              <a:t>FAFSA</a:t>
            </a:r>
            <a:r>
              <a:rPr lang="en"/>
              <a:t> in early October.  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Create a list of Scholarships and their </a:t>
            </a:r>
            <a:r>
              <a:rPr b="1" lang="en"/>
              <a:t>Deadlines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Ask for letters of recommendations at least </a:t>
            </a:r>
            <a:r>
              <a:rPr b="1" lang="en"/>
              <a:t>2 weeks </a:t>
            </a:r>
            <a:r>
              <a:rPr lang="en"/>
              <a:t>in advance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Read Scholarship Instructions </a:t>
            </a:r>
            <a:r>
              <a:rPr b="1" lang="en"/>
              <a:t>CAREFULLY</a:t>
            </a:r>
            <a:r>
              <a:rPr lang="en"/>
              <a:t>. Make sure you are eligible and complete all parts of the application. 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Write your essays and </a:t>
            </a:r>
            <a:r>
              <a:rPr b="1" lang="en"/>
              <a:t>revise/edit</a:t>
            </a:r>
            <a:r>
              <a:rPr lang="en"/>
              <a:t> with a trusted adult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Make sure to submit application and all supporting documents by the </a:t>
            </a:r>
            <a:r>
              <a:rPr b="1" lang="en"/>
              <a:t>deadlines.</a:t>
            </a:r>
            <a:endParaRPr/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Attend Scholarship application help sessions at your school.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Example </a:t>
            </a:r>
            <a:r>
              <a:rPr lang="en" u="sng">
                <a:solidFill>
                  <a:schemeClr val="hlink"/>
                </a:solidFill>
                <a:hlinkClick r:id="rId3"/>
              </a:rPr>
              <a:t>Scholarship Tracker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Example </a:t>
            </a:r>
            <a:r>
              <a:rPr lang="en" u="sng">
                <a:solidFill>
                  <a:schemeClr val="hlink"/>
                </a:solidFill>
                <a:hlinkClick r:id="rId4"/>
              </a:rPr>
              <a:t>Student Brag Sheet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❏"/>
            </a:pPr>
            <a:r>
              <a:rPr lang="en" u="sng">
                <a:solidFill>
                  <a:schemeClr val="hlink"/>
                </a:solidFill>
                <a:hlinkClick r:id="rId5"/>
              </a:rPr>
              <a:t>FAFSA.GOV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❏"/>
            </a:pPr>
            <a:r>
              <a:rPr lang="en"/>
              <a:t>College Scholarship site examples: </a:t>
            </a:r>
            <a:r>
              <a:rPr lang="en" u="sng">
                <a:solidFill>
                  <a:schemeClr val="hlink"/>
                </a:solidFill>
                <a:hlinkClick r:id="rId6"/>
              </a:rPr>
              <a:t>UW Madison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7"/>
              </a:rPr>
              <a:t>Madison College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8"/>
              </a:rPr>
              <a:t>Edgewood College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❏"/>
            </a:pPr>
            <a:r>
              <a:rPr lang="en" u="sng">
                <a:solidFill>
                  <a:schemeClr val="hlink"/>
                </a:solidFill>
                <a:hlinkClick r:id="rId9"/>
              </a:rPr>
              <a:t>MMSD Xello Directions</a:t>
            </a:r>
            <a:r>
              <a:rPr lang="en"/>
              <a:t>, </a:t>
            </a:r>
            <a:r>
              <a:rPr lang="en" u="sng">
                <a:solidFill>
                  <a:schemeClr val="hlink"/>
                </a:solidFill>
                <a:hlinkClick r:id="rId10"/>
              </a:rPr>
              <a:t>East High Scholarship Highlights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0"/>
              </a:spcAft>
              <a:buSzPct val="100000"/>
              <a:buChar char="❏"/>
            </a:pPr>
            <a:r>
              <a:rPr lang="en" u="sng">
                <a:solidFill>
                  <a:schemeClr val="hlink"/>
                </a:solidFill>
                <a:hlinkClick r:id="rId11"/>
              </a:rPr>
              <a:t>National Scholarship Search </a:t>
            </a:r>
            <a:r>
              <a:rPr lang="en" u="sng">
                <a:solidFill>
                  <a:schemeClr val="hlink"/>
                </a:solidFill>
                <a:hlinkClick r:id="rId12"/>
              </a:rPr>
              <a:t>engines</a:t>
            </a:r>
            <a:r>
              <a:rPr lang="en"/>
              <a:t>.  Never pay $ to apply for a Scholarship</a:t>
            </a:r>
            <a:r>
              <a:rPr lang="en"/>
              <a:t> </a:t>
            </a:r>
            <a:endParaRPr/>
          </a:p>
          <a:p>
            <a:pPr indent="-325755" lvl="0" marL="457200" rtl="0" algn="l">
              <a:spcBef>
                <a:spcPts val="1000"/>
              </a:spcBef>
              <a:spcAft>
                <a:spcPts val="1000"/>
              </a:spcAft>
              <a:buSzPct val="100000"/>
              <a:buChar char="❏"/>
            </a:pPr>
            <a:r>
              <a:rPr lang="en" u="sng">
                <a:solidFill>
                  <a:schemeClr val="hlink"/>
                </a:solidFill>
                <a:hlinkClick r:id="rId13"/>
              </a:rPr>
              <a:t>Scholarship Essay Writing Tips/Workshop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248227" y="0"/>
            <a:ext cx="3186225" cy="2121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 Info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Sarah Elmore, School Counselor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selmore@madison.k12.wi.us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608-204-1647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